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56" r:id="rId2"/>
    <p:sldId id="257" r:id="rId3"/>
    <p:sldId id="268" r:id="rId4"/>
    <p:sldId id="258" r:id="rId5"/>
    <p:sldId id="259" r:id="rId6"/>
    <p:sldId id="260" r:id="rId7"/>
    <p:sldId id="261" r:id="rId8"/>
    <p:sldId id="262" r:id="rId9"/>
    <p:sldId id="263" r:id="rId10"/>
    <p:sldId id="264" r:id="rId11"/>
    <p:sldId id="265" r:id="rId12"/>
    <p:sldId id="269" r:id="rId13"/>
    <p:sldId id="267" r:id="rId14"/>
    <p:sldId id="266"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45"/>
  </p:normalViewPr>
  <p:slideViewPr>
    <p:cSldViewPr>
      <p:cViewPr varScale="1">
        <p:scale>
          <a:sx n="132" d="100"/>
          <a:sy n="132" d="100"/>
        </p:scale>
        <p:origin x="184" y="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68030-9F7C-C14D-A254-591BE41ED59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715B7-46DC-1B46-94C2-4E2B5F31AA2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312D58-F83F-154C-A419-1E4D1E18598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99DD702-311E-734B-B1A7-F3F0E68DD62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C5977A4-0F66-1C45-9980-2019409F40FA}"/>
              </a:ext>
            </a:extLst>
          </p:cNvPr>
          <p:cNvSpPr>
            <a:spLocks noGrp="1"/>
          </p:cNvSpPr>
          <p:nvPr>
            <p:ph type="sldNum" sz="quarter" idx="12"/>
          </p:nvPr>
        </p:nvSpPr>
        <p:spPr/>
        <p:txBody>
          <a:bodyPr/>
          <a:lstStyle>
            <a:lvl1pPr>
              <a:defRPr/>
            </a:lvl1pPr>
          </a:lstStyle>
          <a:p>
            <a:fld id="{D714F625-1BC5-CC47-BF68-FF825CDD70CD}" type="slidenum">
              <a:rPr lang="en-US" altLang="en-US"/>
              <a:pPr/>
              <a:t>‹#›</a:t>
            </a:fld>
            <a:endParaRPr lang="en-US" altLang="en-US"/>
          </a:p>
        </p:txBody>
      </p:sp>
    </p:spTree>
    <p:extLst>
      <p:ext uri="{BB962C8B-B14F-4D97-AF65-F5344CB8AC3E}">
        <p14:creationId xmlns:p14="http://schemas.microsoft.com/office/powerpoint/2010/main" val="2477667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D13B-BA22-7A4D-A0AD-A4FFC4C286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CC43EC-12EC-7342-A777-0995EB3522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D864E-FCA7-8A47-8970-EFDDEFD03E3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A8FEA97-8F0E-A544-95B5-5A6FAF76491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3837A98-909B-A946-A37D-37F0F01325EC}"/>
              </a:ext>
            </a:extLst>
          </p:cNvPr>
          <p:cNvSpPr>
            <a:spLocks noGrp="1"/>
          </p:cNvSpPr>
          <p:nvPr>
            <p:ph type="sldNum" sz="quarter" idx="12"/>
          </p:nvPr>
        </p:nvSpPr>
        <p:spPr/>
        <p:txBody>
          <a:bodyPr/>
          <a:lstStyle>
            <a:lvl1pPr>
              <a:defRPr/>
            </a:lvl1pPr>
          </a:lstStyle>
          <a:p>
            <a:fld id="{31349957-7416-F24F-A182-330910E4F20E}" type="slidenum">
              <a:rPr lang="en-US" altLang="en-US"/>
              <a:pPr/>
              <a:t>‹#›</a:t>
            </a:fld>
            <a:endParaRPr lang="en-US" altLang="en-US"/>
          </a:p>
        </p:txBody>
      </p:sp>
    </p:spTree>
    <p:extLst>
      <p:ext uri="{BB962C8B-B14F-4D97-AF65-F5344CB8AC3E}">
        <p14:creationId xmlns:p14="http://schemas.microsoft.com/office/powerpoint/2010/main" val="189097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A94259-CB24-9346-9E7A-FFE95C3BFC58}"/>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00ED5E-ACDC-474A-9EB8-3323505F1318}"/>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80C01-4393-A445-BE2F-53A6DB15D00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C815F77-C1D0-B246-BCDF-C7AD5A7F5C9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E2B8E67-133A-7445-B415-DA1AC9D27FB3}"/>
              </a:ext>
            </a:extLst>
          </p:cNvPr>
          <p:cNvSpPr>
            <a:spLocks noGrp="1"/>
          </p:cNvSpPr>
          <p:nvPr>
            <p:ph type="sldNum" sz="quarter" idx="12"/>
          </p:nvPr>
        </p:nvSpPr>
        <p:spPr/>
        <p:txBody>
          <a:bodyPr/>
          <a:lstStyle>
            <a:lvl1pPr>
              <a:defRPr/>
            </a:lvl1pPr>
          </a:lstStyle>
          <a:p>
            <a:fld id="{AEC41B85-4FA1-B94F-B224-08DE365D5B4D}" type="slidenum">
              <a:rPr lang="en-US" altLang="en-US"/>
              <a:pPr/>
              <a:t>‹#›</a:t>
            </a:fld>
            <a:endParaRPr lang="en-US" altLang="en-US"/>
          </a:p>
        </p:txBody>
      </p:sp>
    </p:spTree>
    <p:extLst>
      <p:ext uri="{BB962C8B-B14F-4D97-AF65-F5344CB8AC3E}">
        <p14:creationId xmlns:p14="http://schemas.microsoft.com/office/powerpoint/2010/main" val="167565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564C-4C3E-EB45-9858-43627E574F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0DDB8-EE32-7C49-9791-CE8A600CA9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C7E5B-E319-3F4F-9512-234A5DD52B2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15E8C0F-FC0E-394F-854A-9945B38DDD3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B2C64AC-B2EB-FA4F-99FA-05C5A2447015}"/>
              </a:ext>
            </a:extLst>
          </p:cNvPr>
          <p:cNvSpPr>
            <a:spLocks noGrp="1"/>
          </p:cNvSpPr>
          <p:nvPr>
            <p:ph type="sldNum" sz="quarter" idx="12"/>
          </p:nvPr>
        </p:nvSpPr>
        <p:spPr/>
        <p:txBody>
          <a:bodyPr/>
          <a:lstStyle>
            <a:lvl1pPr>
              <a:defRPr/>
            </a:lvl1pPr>
          </a:lstStyle>
          <a:p>
            <a:fld id="{01FB2AE8-D916-6E4E-853D-59222FA7EC9B}" type="slidenum">
              <a:rPr lang="en-US" altLang="en-US"/>
              <a:pPr/>
              <a:t>‹#›</a:t>
            </a:fld>
            <a:endParaRPr lang="en-US" altLang="en-US"/>
          </a:p>
        </p:txBody>
      </p:sp>
    </p:spTree>
    <p:extLst>
      <p:ext uri="{BB962C8B-B14F-4D97-AF65-F5344CB8AC3E}">
        <p14:creationId xmlns:p14="http://schemas.microsoft.com/office/powerpoint/2010/main" val="172060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934E9-7981-7C47-B74C-2612CC4691A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3E792E-401E-0942-9086-6457E233EE5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A88C8B0F-5C5A-C244-A3FA-1CD2D9F63A1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A6982CA-488C-FD4F-8F85-8D1B58595BA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EA59603-16BC-354E-8658-C245294F337F}"/>
              </a:ext>
            </a:extLst>
          </p:cNvPr>
          <p:cNvSpPr>
            <a:spLocks noGrp="1"/>
          </p:cNvSpPr>
          <p:nvPr>
            <p:ph type="sldNum" sz="quarter" idx="12"/>
          </p:nvPr>
        </p:nvSpPr>
        <p:spPr/>
        <p:txBody>
          <a:bodyPr/>
          <a:lstStyle>
            <a:lvl1pPr>
              <a:defRPr/>
            </a:lvl1pPr>
          </a:lstStyle>
          <a:p>
            <a:fld id="{C856A818-9281-6548-BD6A-87A7136336A0}" type="slidenum">
              <a:rPr lang="en-US" altLang="en-US"/>
              <a:pPr/>
              <a:t>‹#›</a:t>
            </a:fld>
            <a:endParaRPr lang="en-US" altLang="en-US"/>
          </a:p>
        </p:txBody>
      </p:sp>
    </p:spTree>
    <p:extLst>
      <p:ext uri="{BB962C8B-B14F-4D97-AF65-F5344CB8AC3E}">
        <p14:creationId xmlns:p14="http://schemas.microsoft.com/office/powerpoint/2010/main" val="161101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BEBE9-ECA1-4742-8B65-7698CF2B26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1359F-44EB-2E47-AF1A-74D0E1B1943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391A90-AA1E-A642-89C7-DD1ED2658ED3}"/>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EDB148-2F15-9D46-A46D-DAD7568DB37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EF484C4-779F-E342-972B-8E297A4B17F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38FD3BB-BD91-7C4B-AC56-E38580327C1C}"/>
              </a:ext>
            </a:extLst>
          </p:cNvPr>
          <p:cNvSpPr>
            <a:spLocks noGrp="1"/>
          </p:cNvSpPr>
          <p:nvPr>
            <p:ph type="sldNum" sz="quarter" idx="12"/>
          </p:nvPr>
        </p:nvSpPr>
        <p:spPr/>
        <p:txBody>
          <a:bodyPr/>
          <a:lstStyle>
            <a:lvl1pPr>
              <a:defRPr/>
            </a:lvl1pPr>
          </a:lstStyle>
          <a:p>
            <a:fld id="{F1B90C5C-D867-FB48-8C94-1E89A44123E0}" type="slidenum">
              <a:rPr lang="en-US" altLang="en-US"/>
              <a:pPr/>
              <a:t>‹#›</a:t>
            </a:fld>
            <a:endParaRPr lang="en-US" altLang="en-US"/>
          </a:p>
        </p:txBody>
      </p:sp>
    </p:spTree>
    <p:extLst>
      <p:ext uri="{BB962C8B-B14F-4D97-AF65-F5344CB8AC3E}">
        <p14:creationId xmlns:p14="http://schemas.microsoft.com/office/powerpoint/2010/main" val="281520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A9D56-961F-3C45-8657-49244D71C68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C38922-1F9C-6D4A-ADA6-22677208196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CBDF76-7BC7-7448-B743-90C04FAAA34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4A29B-0D91-564F-9C42-7421ACEF623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939D81-86D1-8749-8622-984FA07A959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2B868C-FA41-C34E-868B-44914775ADF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36D6828-9310-2949-8C63-1E556B1A31B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BDF9839-6283-604A-8ADD-B6113BB5F122}"/>
              </a:ext>
            </a:extLst>
          </p:cNvPr>
          <p:cNvSpPr>
            <a:spLocks noGrp="1"/>
          </p:cNvSpPr>
          <p:nvPr>
            <p:ph type="sldNum" sz="quarter" idx="12"/>
          </p:nvPr>
        </p:nvSpPr>
        <p:spPr/>
        <p:txBody>
          <a:bodyPr/>
          <a:lstStyle>
            <a:lvl1pPr>
              <a:defRPr/>
            </a:lvl1pPr>
          </a:lstStyle>
          <a:p>
            <a:fld id="{2B53D221-76D5-674E-9D95-48DAD465EFAA}" type="slidenum">
              <a:rPr lang="en-US" altLang="en-US"/>
              <a:pPr/>
              <a:t>‹#›</a:t>
            </a:fld>
            <a:endParaRPr lang="en-US" altLang="en-US"/>
          </a:p>
        </p:txBody>
      </p:sp>
    </p:spTree>
    <p:extLst>
      <p:ext uri="{BB962C8B-B14F-4D97-AF65-F5344CB8AC3E}">
        <p14:creationId xmlns:p14="http://schemas.microsoft.com/office/powerpoint/2010/main" val="367582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ED9DF-73CD-CA4E-9E76-126D993AD2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1CC949-F7BF-EF47-81B9-AD6B24AFBD6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2227454-36EB-064C-99F2-BC24ED280CC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927330D-312E-0247-BF07-2661F0C88807}"/>
              </a:ext>
            </a:extLst>
          </p:cNvPr>
          <p:cNvSpPr>
            <a:spLocks noGrp="1"/>
          </p:cNvSpPr>
          <p:nvPr>
            <p:ph type="sldNum" sz="quarter" idx="12"/>
          </p:nvPr>
        </p:nvSpPr>
        <p:spPr/>
        <p:txBody>
          <a:bodyPr/>
          <a:lstStyle>
            <a:lvl1pPr>
              <a:defRPr/>
            </a:lvl1pPr>
          </a:lstStyle>
          <a:p>
            <a:fld id="{079A77BF-8071-FF49-9B7C-7EA28A845E32}" type="slidenum">
              <a:rPr lang="en-US" altLang="en-US"/>
              <a:pPr/>
              <a:t>‹#›</a:t>
            </a:fld>
            <a:endParaRPr lang="en-US" altLang="en-US"/>
          </a:p>
        </p:txBody>
      </p:sp>
    </p:spTree>
    <p:extLst>
      <p:ext uri="{BB962C8B-B14F-4D97-AF65-F5344CB8AC3E}">
        <p14:creationId xmlns:p14="http://schemas.microsoft.com/office/powerpoint/2010/main" val="238299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8ED916-548B-BC4D-959B-394331FDAD2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4BBCD5D-45C4-524A-927D-439B19F34D3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187748C-5A1C-5A4D-9D43-D5F48FC0C86E}"/>
              </a:ext>
            </a:extLst>
          </p:cNvPr>
          <p:cNvSpPr>
            <a:spLocks noGrp="1"/>
          </p:cNvSpPr>
          <p:nvPr>
            <p:ph type="sldNum" sz="quarter" idx="12"/>
          </p:nvPr>
        </p:nvSpPr>
        <p:spPr/>
        <p:txBody>
          <a:bodyPr/>
          <a:lstStyle>
            <a:lvl1pPr>
              <a:defRPr/>
            </a:lvl1pPr>
          </a:lstStyle>
          <a:p>
            <a:fld id="{4FA61DCE-90AE-3545-B2ED-D4D4312FC3CA}" type="slidenum">
              <a:rPr lang="en-US" altLang="en-US"/>
              <a:pPr/>
              <a:t>‹#›</a:t>
            </a:fld>
            <a:endParaRPr lang="en-US" altLang="en-US"/>
          </a:p>
        </p:txBody>
      </p:sp>
    </p:spTree>
    <p:extLst>
      <p:ext uri="{BB962C8B-B14F-4D97-AF65-F5344CB8AC3E}">
        <p14:creationId xmlns:p14="http://schemas.microsoft.com/office/powerpoint/2010/main" val="115159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0B85-6C15-4C47-B1A0-EAFE3CC3E4B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2DDB79-0BA0-B548-98FF-5A2C14204AD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DECA0-DC29-194F-8638-68725E62EA8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D0B5A8-941F-ED46-BADF-A47CAA88359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E19F9DE-B1A1-3344-B96A-883544E53C5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1544749-A6BE-334E-BC49-6A2CA572E526}"/>
              </a:ext>
            </a:extLst>
          </p:cNvPr>
          <p:cNvSpPr>
            <a:spLocks noGrp="1"/>
          </p:cNvSpPr>
          <p:nvPr>
            <p:ph type="sldNum" sz="quarter" idx="12"/>
          </p:nvPr>
        </p:nvSpPr>
        <p:spPr/>
        <p:txBody>
          <a:bodyPr/>
          <a:lstStyle>
            <a:lvl1pPr>
              <a:defRPr/>
            </a:lvl1pPr>
          </a:lstStyle>
          <a:p>
            <a:fld id="{77FE2161-B43D-854E-8B6C-FBBD34D6C3A2}" type="slidenum">
              <a:rPr lang="en-US" altLang="en-US"/>
              <a:pPr/>
              <a:t>‹#›</a:t>
            </a:fld>
            <a:endParaRPr lang="en-US" altLang="en-US"/>
          </a:p>
        </p:txBody>
      </p:sp>
    </p:spTree>
    <p:extLst>
      <p:ext uri="{BB962C8B-B14F-4D97-AF65-F5344CB8AC3E}">
        <p14:creationId xmlns:p14="http://schemas.microsoft.com/office/powerpoint/2010/main" val="318356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F346-E455-194D-B6EB-86076E640F0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DD0BEA-15A0-814B-BE2C-86A2334F191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4F5F24-7D4C-8447-9F25-F306081066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C5909E-C0BD-C04A-A901-622ABFA38DA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E51700D-9971-DE43-B991-218ECB8CFD8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46077F9-816D-9545-888A-488CCA6026D1}"/>
              </a:ext>
            </a:extLst>
          </p:cNvPr>
          <p:cNvSpPr>
            <a:spLocks noGrp="1"/>
          </p:cNvSpPr>
          <p:nvPr>
            <p:ph type="sldNum" sz="quarter" idx="12"/>
          </p:nvPr>
        </p:nvSpPr>
        <p:spPr/>
        <p:txBody>
          <a:bodyPr/>
          <a:lstStyle>
            <a:lvl1pPr>
              <a:defRPr/>
            </a:lvl1pPr>
          </a:lstStyle>
          <a:p>
            <a:fld id="{A6B27EB7-BDA6-A746-9F10-B86DA6B5975B}" type="slidenum">
              <a:rPr lang="en-US" altLang="en-US"/>
              <a:pPr/>
              <a:t>‹#›</a:t>
            </a:fld>
            <a:endParaRPr lang="en-US" altLang="en-US"/>
          </a:p>
        </p:txBody>
      </p:sp>
    </p:spTree>
    <p:extLst>
      <p:ext uri="{BB962C8B-B14F-4D97-AF65-F5344CB8AC3E}">
        <p14:creationId xmlns:p14="http://schemas.microsoft.com/office/powerpoint/2010/main" val="1036731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9F3EA96-626D-DD4A-8E2F-A8C5AD02947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1CFE2D8-7FFB-314B-B060-53988218E08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A66837F-1D3E-1446-875C-123614F1696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C66F7487-358C-3044-88BD-500F89406EC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F80F2992-FC6D-3948-9582-1D829837D4D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575C1AD-9C5B-7E41-B638-51C399163B3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DBFF944-CAF6-A142-B7B5-6CBB887A5C09}"/>
              </a:ext>
            </a:extLst>
          </p:cNvPr>
          <p:cNvSpPr>
            <a:spLocks noGrp="1" noChangeArrowheads="1"/>
          </p:cNvSpPr>
          <p:nvPr>
            <p:ph type="ctrTitle"/>
          </p:nvPr>
        </p:nvSpPr>
        <p:spPr>
          <a:xfrm>
            <a:off x="685800" y="2130425"/>
            <a:ext cx="7772400" cy="1470025"/>
          </a:xfrm>
        </p:spPr>
        <p:txBody>
          <a:bodyPr anchor="ctr"/>
          <a:lstStyle/>
          <a:p>
            <a:endParaRPr lang="en-US" altLang="en-US" sz="4400"/>
          </a:p>
        </p:txBody>
      </p:sp>
      <p:sp>
        <p:nvSpPr>
          <p:cNvPr id="2051" name="Rectangle 3">
            <a:extLst>
              <a:ext uri="{FF2B5EF4-FFF2-40B4-BE49-F238E27FC236}">
                <a16:creationId xmlns:a16="http://schemas.microsoft.com/office/drawing/2014/main" id="{7A0DA24A-EF2F-AF49-AB06-54FCF997D33D}"/>
              </a:ext>
            </a:extLst>
          </p:cNvPr>
          <p:cNvSpPr>
            <a:spLocks noGrp="1" noChangeArrowheads="1"/>
          </p:cNvSpPr>
          <p:nvPr>
            <p:ph type="subTitle" idx="1"/>
          </p:nvPr>
        </p:nvSpPr>
        <p:spPr>
          <a:xfrm>
            <a:off x="1371600" y="3886200"/>
            <a:ext cx="6400800" cy="1752600"/>
          </a:xfrm>
        </p:spPr>
        <p:txBody>
          <a:bodyPr/>
          <a:lstStyle/>
          <a:p>
            <a:endParaRPr lang="en-US" altLang="en-US" sz="3200"/>
          </a:p>
        </p:txBody>
      </p:sp>
      <p:pic>
        <p:nvPicPr>
          <p:cNvPr id="2052" name="Picture 4" descr="Rhoda1">
            <a:extLst>
              <a:ext uri="{FF2B5EF4-FFF2-40B4-BE49-F238E27FC236}">
                <a16:creationId xmlns:a16="http://schemas.microsoft.com/office/drawing/2014/main" id="{C8DFC17E-C2F6-B647-9616-19929E21E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a:extLst>
              <a:ext uri="{FF2B5EF4-FFF2-40B4-BE49-F238E27FC236}">
                <a16:creationId xmlns:a16="http://schemas.microsoft.com/office/drawing/2014/main" id="{6931A87E-99CB-D848-A030-27EA7E937307}"/>
              </a:ext>
            </a:extLst>
          </p:cNvPr>
          <p:cNvSpPr txBox="1">
            <a:spLocks noChangeArrowheads="1"/>
          </p:cNvSpPr>
          <p:nvPr/>
        </p:nvSpPr>
        <p:spPr bwMode="auto">
          <a:xfrm>
            <a:off x="4876800" y="304800"/>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ltLang="en-US">
                <a:solidFill>
                  <a:srgbClr val="FFFFFF"/>
                </a:solidFill>
                <a:latin typeface="Trajan Pro" pitchFamily="18" charset="0"/>
              </a:rPr>
              <a:t>Women in the Bible: </a:t>
            </a:r>
            <a:br>
              <a:rPr lang="en-US" altLang="en-US">
                <a:solidFill>
                  <a:srgbClr val="FFFFFF"/>
                </a:solidFill>
                <a:latin typeface="Trajan Pro" pitchFamily="18" charset="0"/>
              </a:rPr>
            </a:br>
            <a:r>
              <a:rPr lang="en-US" altLang="en-US">
                <a:solidFill>
                  <a:srgbClr val="FFFFFF"/>
                </a:solidFill>
                <a:latin typeface="Trajan Pro" pitchFamily="18" charset="0"/>
              </a:rPr>
              <a:t>Rhoda</a:t>
            </a:r>
            <a:br>
              <a:rPr lang="en-US" altLang="en-US">
                <a:solidFill>
                  <a:srgbClr val="FFFFFF"/>
                </a:solidFill>
                <a:latin typeface="Trajan Pro" pitchFamily="18" charset="0"/>
              </a:rPr>
            </a:br>
            <a:r>
              <a:rPr lang="en-US" altLang="en-US">
                <a:solidFill>
                  <a:srgbClr val="FFFFFF"/>
                </a:solidFill>
                <a:latin typeface="Trajan Pro" pitchFamily="18" charset="0"/>
              </a:rPr>
              <a:t> and me</a:t>
            </a:r>
            <a:endParaRPr lang="en-US" altLang="en-US"/>
          </a:p>
        </p:txBody>
      </p:sp>
      <p:sp>
        <p:nvSpPr>
          <p:cNvPr id="2054" name="Text Box 6">
            <a:extLst>
              <a:ext uri="{FF2B5EF4-FFF2-40B4-BE49-F238E27FC236}">
                <a16:creationId xmlns:a16="http://schemas.microsoft.com/office/drawing/2014/main" id="{B3DA5D2F-5AAD-EC4B-9783-1890076ACD47}"/>
              </a:ext>
            </a:extLst>
          </p:cNvPr>
          <p:cNvSpPr txBox="1">
            <a:spLocks noChangeArrowheads="1"/>
          </p:cNvSpPr>
          <p:nvPr/>
        </p:nvSpPr>
        <p:spPr bwMode="auto">
          <a:xfrm>
            <a:off x="4876800" y="1943100"/>
            <a:ext cx="3790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solidFill>
                  <a:srgbClr val="FFFFFF"/>
                </a:solidFill>
                <a:latin typeface="Trajan Pro" pitchFamily="18" charset="0"/>
              </a:rPr>
              <a:t>Faithful</a:t>
            </a:r>
          </a:p>
          <a:p>
            <a:pPr algn="ctr"/>
            <a:r>
              <a:rPr lang="en-US" altLang="en-US" sz="3000">
                <a:solidFill>
                  <a:srgbClr val="FFFFFF"/>
                </a:solidFill>
                <a:latin typeface="Trajan Pro" pitchFamily="18" charset="0"/>
              </a:rPr>
              <a:t>Servant Girl</a:t>
            </a:r>
            <a:endParaRPr lang="en-US" altLang="en-US"/>
          </a:p>
        </p:txBody>
      </p:sp>
      <p:grpSp>
        <p:nvGrpSpPr>
          <p:cNvPr id="2055" name="Group 7">
            <a:extLst>
              <a:ext uri="{FF2B5EF4-FFF2-40B4-BE49-F238E27FC236}">
                <a16:creationId xmlns:a16="http://schemas.microsoft.com/office/drawing/2014/main" id="{3E7D8CBE-5117-6743-BF3D-17FB130B467F}"/>
              </a:ext>
            </a:extLst>
          </p:cNvPr>
          <p:cNvGrpSpPr>
            <a:grpSpLocks/>
          </p:cNvGrpSpPr>
          <p:nvPr/>
        </p:nvGrpSpPr>
        <p:grpSpPr bwMode="auto">
          <a:xfrm>
            <a:off x="7848600" y="5410200"/>
            <a:ext cx="1266825" cy="1038225"/>
            <a:chOff x="13890" y="9555"/>
            <a:chExt cx="1875" cy="1634"/>
          </a:xfrm>
        </p:grpSpPr>
        <p:sp>
          <p:nvSpPr>
            <p:cNvPr id="2056" name="Text Box 8">
              <a:extLst>
                <a:ext uri="{FF2B5EF4-FFF2-40B4-BE49-F238E27FC236}">
                  <a16:creationId xmlns:a16="http://schemas.microsoft.com/office/drawing/2014/main" id="{EFCC9B89-A985-D04C-BABB-7081D6EAA1AE}"/>
                </a:ext>
              </a:extLst>
            </p:cNvPr>
            <p:cNvSpPr txBox="1">
              <a:spLocks noChangeArrowheads="1"/>
            </p:cNvSpPr>
            <p:nvPr/>
          </p:nvSpPr>
          <p:spPr bwMode="auto">
            <a:xfrm>
              <a:off x="13890" y="9555"/>
              <a:ext cx="187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6000">
                  <a:solidFill>
                    <a:srgbClr val="FFFFFF"/>
                  </a:solidFill>
                  <a:latin typeface="Trajan Pro" pitchFamily="18" charset="0"/>
                </a:rPr>
                <a:t>11</a:t>
              </a:r>
              <a:endParaRPr lang="en-US" altLang="en-US"/>
            </a:p>
          </p:txBody>
        </p:sp>
        <p:sp>
          <p:nvSpPr>
            <p:cNvPr id="2057" name="Text Box 9">
              <a:extLst>
                <a:ext uri="{FF2B5EF4-FFF2-40B4-BE49-F238E27FC236}">
                  <a16:creationId xmlns:a16="http://schemas.microsoft.com/office/drawing/2014/main" id="{4BD76C87-06AD-064D-A2F3-5887A67D69C1}"/>
                </a:ext>
              </a:extLst>
            </p:cNvPr>
            <p:cNvSpPr txBox="1">
              <a:spLocks noChangeArrowheads="1"/>
            </p:cNvSpPr>
            <p:nvPr/>
          </p:nvSpPr>
          <p:spPr bwMode="auto">
            <a:xfrm>
              <a:off x="14210" y="10814"/>
              <a:ext cx="130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b="1">
                  <a:latin typeface="Trajan Pro" pitchFamily="18" charset="0"/>
                </a:rPr>
                <a:t>LESSON</a:t>
              </a:r>
              <a:endParaRPr lang="en-US" altLang="en-US"/>
            </a:p>
          </p:txBody>
        </p:sp>
      </p:grpSp>
      <p:sp>
        <p:nvSpPr>
          <p:cNvPr id="2058" name="Text Box 10">
            <a:extLst>
              <a:ext uri="{FF2B5EF4-FFF2-40B4-BE49-F238E27FC236}">
                <a16:creationId xmlns:a16="http://schemas.microsoft.com/office/drawing/2014/main" id="{412BA0A3-9EFF-BB4A-9F3C-2637F913F821}"/>
              </a:ext>
            </a:extLst>
          </p:cNvPr>
          <p:cNvSpPr txBox="1">
            <a:spLocks noChangeArrowheads="1"/>
          </p:cNvSpPr>
          <p:nvPr/>
        </p:nvSpPr>
        <p:spPr bwMode="auto">
          <a:xfrm>
            <a:off x="835025" y="2057400"/>
            <a:ext cx="28225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a:solidFill>
                  <a:schemeClr val="bg1"/>
                </a:solidFill>
                <a:latin typeface="Gill Sans MT" panose="020B0502020104020203" pitchFamily="34" charset="77"/>
              </a:rPr>
              <a:t>“Your word is lamp for my feet and a light for my path.”</a:t>
            </a:r>
          </a:p>
          <a:p>
            <a:pPr algn="ctr"/>
            <a:r>
              <a:rPr lang="en-US" altLang="en-US" sz="1600">
                <a:solidFill>
                  <a:schemeClr val="bg1"/>
                </a:solidFill>
                <a:latin typeface="Gill Sans MT" panose="020B0502020104020203" pitchFamily="34" charset="77"/>
              </a:rPr>
              <a:t>Psalm 119:105</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88C2318E-9000-6D44-B227-0E4E4DDE0B92}"/>
              </a:ext>
            </a:extLst>
          </p:cNvPr>
          <p:cNvSpPr>
            <a:spLocks noGrp="1" noChangeArrowheads="1"/>
          </p:cNvSpPr>
          <p:nvPr>
            <p:ph type="body" idx="1"/>
          </p:nvPr>
        </p:nvSpPr>
        <p:spPr>
          <a:xfrm>
            <a:off x="3276600" y="1219200"/>
            <a:ext cx="5715000" cy="4525963"/>
          </a:xfrm>
        </p:spPr>
        <p:txBody>
          <a:bodyPr/>
          <a:lstStyle/>
          <a:p>
            <a:pPr marL="609600" indent="-609600">
              <a:buFontTx/>
              <a:buNone/>
            </a:pPr>
            <a:r>
              <a:rPr lang="en-US" altLang="en-US" b="1">
                <a:solidFill>
                  <a:schemeClr val="bg2"/>
                </a:solidFill>
                <a:latin typeface="Gill Sans MT" panose="020B0502020104020203" pitchFamily="34" charset="77"/>
              </a:rPr>
              <a:t>    </a:t>
            </a:r>
            <a:r>
              <a:rPr lang="en-US" altLang="en-US" b="1" u="sng">
                <a:solidFill>
                  <a:schemeClr val="bg2"/>
                </a:solidFill>
                <a:latin typeface="Gill Sans MT" panose="020B0502020104020203" pitchFamily="34" charset="77"/>
              </a:rPr>
              <a:t>Questions for Discussion</a:t>
            </a:r>
          </a:p>
          <a:p>
            <a:pPr marL="609600" indent="-609600">
              <a:lnSpc>
                <a:spcPct val="30000"/>
              </a:lnSpc>
              <a:buFontTx/>
              <a:buNone/>
            </a:pPr>
            <a:endParaRPr lang="en-US" altLang="en-US" b="1">
              <a:solidFill>
                <a:schemeClr val="bg2"/>
              </a:solidFill>
              <a:latin typeface="Gill Sans MT" panose="020B0502020104020203" pitchFamily="34" charset="77"/>
            </a:endParaRPr>
          </a:p>
          <a:p>
            <a:pPr marL="609600" indent="-609600">
              <a:buFontTx/>
              <a:buAutoNum type="arabicPeriod"/>
            </a:pPr>
            <a:r>
              <a:rPr lang="en-US" altLang="en-US" sz="2800">
                <a:latin typeface="Gill Sans MT" panose="020B0502020104020203" pitchFamily="34" charset="77"/>
              </a:rPr>
              <a:t>What is my response when I receive affirmative answers to my earnest prayers? What about when God seems to say no, or I feel He does not even hear me?</a:t>
            </a:r>
          </a:p>
          <a:p>
            <a:pPr marL="609600" indent="-609600">
              <a:lnSpc>
                <a:spcPct val="40000"/>
              </a:lnSpc>
              <a:buFontTx/>
              <a:buNone/>
            </a:pPr>
            <a:endParaRPr lang="en-US" altLang="en-US" sz="2800">
              <a:latin typeface="Gill Sans MT" panose="020B0502020104020203" pitchFamily="34" charset="77"/>
            </a:endParaRPr>
          </a:p>
          <a:p>
            <a:pPr marL="609600" indent="-609600">
              <a:buFontTx/>
              <a:buNone/>
            </a:pPr>
            <a:r>
              <a:rPr lang="en-US" altLang="en-US" sz="2800">
                <a:latin typeface="Gill Sans MT" panose="020B0502020104020203" pitchFamily="34" charset="77"/>
              </a:rPr>
              <a:t>2.   What are some of the purposes of prayer?</a:t>
            </a:r>
          </a:p>
        </p:txBody>
      </p:sp>
      <p:pic>
        <p:nvPicPr>
          <p:cNvPr id="10244" name="Picture 4" descr="Rhoda2">
            <a:extLst>
              <a:ext uri="{FF2B5EF4-FFF2-40B4-BE49-F238E27FC236}">
                <a16:creationId xmlns:a16="http://schemas.microsoft.com/office/drawing/2014/main" id="{F81C9385-20A4-2746-9221-FCA667802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extLst>
              <a:ext uri="{FF2B5EF4-FFF2-40B4-BE49-F238E27FC236}">
                <a16:creationId xmlns:a16="http://schemas.microsoft.com/office/drawing/2014/main" id="{C741BF13-F3C5-A34C-BF15-1BA9B7FEB9F6}"/>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Rhoda</a:t>
            </a:r>
          </a:p>
          <a:p>
            <a:pPr algn="ctr"/>
            <a:r>
              <a:rPr lang="en-US" altLang="en-US" sz="1200">
                <a:solidFill>
                  <a:srgbClr val="FFFFFF"/>
                </a:solidFill>
                <a:latin typeface="TrajanPro-Regular" charset="0"/>
              </a:rPr>
              <a:t>Her Name Means “Rose”</a:t>
            </a:r>
            <a:endParaRPr lang="en-US" altLang="en-US"/>
          </a:p>
        </p:txBody>
      </p:sp>
      <p:pic>
        <p:nvPicPr>
          <p:cNvPr id="10246" name="Picture 6" descr="516561_64271929">
            <a:extLst>
              <a:ext uri="{FF2B5EF4-FFF2-40B4-BE49-F238E27FC236}">
                <a16:creationId xmlns:a16="http://schemas.microsoft.com/office/drawing/2014/main" id="{26CA1F16-C013-EF4C-B538-F211133CD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3124200" cy="2735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F8233664-542D-9945-B2E8-B0AA030B5FDB}"/>
              </a:ext>
            </a:extLst>
          </p:cNvPr>
          <p:cNvSpPr>
            <a:spLocks noGrp="1" noChangeArrowheads="1"/>
          </p:cNvSpPr>
          <p:nvPr>
            <p:ph type="body" idx="1"/>
          </p:nvPr>
        </p:nvSpPr>
        <p:spPr>
          <a:xfrm>
            <a:off x="457200" y="1600200"/>
            <a:ext cx="5943600" cy="4525963"/>
          </a:xfrm>
        </p:spPr>
        <p:txBody>
          <a:bodyPr/>
          <a:lstStyle/>
          <a:p>
            <a:pPr>
              <a:lnSpc>
                <a:spcPct val="90000"/>
              </a:lnSpc>
              <a:buFontTx/>
              <a:buNone/>
            </a:pPr>
            <a:r>
              <a:rPr lang="en-US" altLang="en-US" sz="2800">
                <a:latin typeface="Gill Sans MT" panose="020B0502020104020203" pitchFamily="34" charset="77"/>
              </a:rPr>
              <a:t>   </a:t>
            </a:r>
            <a:r>
              <a:rPr lang="en-US" altLang="en-US" sz="2800" b="1" u="sng">
                <a:solidFill>
                  <a:schemeClr val="bg2"/>
                </a:solidFill>
                <a:latin typeface="Gill Sans MT" panose="020B0502020104020203" pitchFamily="34" charset="77"/>
              </a:rPr>
              <a:t>Words of Wisdom </a:t>
            </a:r>
          </a:p>
          <a:p>
            <a:pPr>
              <a:lnSpc>
                <a:spcPct val="50000"/>
              </a:lnSpc>
              <a:buFontTx/>
              <a:buNone/>
            </a:pPr>
            <a:endParaRPr lang="en-US" altLang="en-US" sz="2800" b="1" u="sng">
              <a:solidFill>
                <a:schemeClr val="bg2"/>
              </a:solidFill>
              <a:latin typeface="Gill Sans MT" panose="020B0502020104020203" pitchFamily="34" charset="77"/>
            </a:endParaRPr>
          </a:p>
          <a:p>
            <a:pPr>
              <a:lnSpc>
                <a:spcPct val="90000"/>
              </a:lnSpc>
              <a:buFontTx/>
              <a:buNone/>
            </a:pPr>
            <a:r>
              <a:rPr lang="en-US" altLang="en-US" sz="2800">
                <a:latin typeface="Gill Sans MT" panose="020B0502020104020203" pitchFamily="34" charset="77"/>
              </a:rPr>
              <a:t>   Few words are written about Rhoda; however, as we study her brief story we find that she was a young woman who was faithful. Many of life’s most important lessons are learned as we observe those who are unassuming and not well known. Rhoda was one of these people. The Bible has many promises for those who are faithful. </a:t>
            </a:r>
          </a:p>
        </p:txBody>
      </p:sp>
      <p:pic>
        <p:nvPicPr>
          <p:cNvPr id="11268" name="Picture 4" descr="Rhoda2">
            <a:extLst>
              <a:ext uri="{FF2B5EF4-FFF2-40B4-BE49-F238E27FC236}">
                <a16:creationId xmlns:a16="http://schemas.microsoft.com/office/drawing/2014/main" id="{C46A4F3A-FD82-BD40-92AF-39E1D9E36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a:extLst>
              <a:ext uri="{FF2B5EF4-FFF2-40B4-BE49-F238E27FC236}">
                <a16:creationId xmlns:a16="http://schemas.microsoft.com/office/drawing/2014/main" id="{EBD87A5A-F569-E64B-BFC3-6E28285DB211}"/>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Rhoda</a:t>
            </a:r>
          </a:p>
          <a:p>
            <a:pPr algn="ctr"/>
            <a:r>
              <a:rPr lang="en-US" altLang="en-US" sz="1200">
                <a:solidFill>
                  <a:srgbClr val="FFFFFF"/>
                </a:solidFill>
                <a:latin typeface="TrajanPro-Regular" charset="0"/>
              </a:rPr>
              <a:t>Her Name Means “Rose”</a:t>
            </a:r>
            <a:endParaRPr lang="en-US" altLang="en-US"/>
          </a:p>
        </p:txBody>
      </p:sp>
      <p:pic>
        <p:nvPicPr>
          <p:cNvPr id="11272" name="Picture 8" descr="516561_64271929">
            <a:extLst>
              <a:ext uri="{FF2B5EF4-FFF2-40B4-BE49-F238E27FC236}">
                <a16:creationId xmlns:a16="http://schemas.microsoft.com/office/drawing/2014/main" id="{FD31384E-5D1F-3848-B788-93753E9CA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990600"/>
            <a:ext cx="2514600" cy="2201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4C40383C-9FA7-224A-838A-DDFBE070A0E7}"/>
              </a:ext>
            </a:extLst>
          </p:cNvPr>
          <p:cNvSpPr>
            <a:spLocks noGrp="1" noChangeArrowheads="1"/>
          </p:cNvSpPr>
          <p:nvPr>
            <p:ph type="body" idx="1"/>
          </p:nvPr>
        </p:nvSpPr>
        <p:spPr>
          <a:xfrm>
            <a:off x="304800" y="1600200"/>
            <a:ext cx="6248400" cy="4525963"/>
          </a:xfrm>
        </p:spPr>
        <p:txBody>
          <a:bodyPr/>
          <a:lstStyle/>
          <a:p>
            <a:pPr>
              <a:buFontTx/>
              <a:buNone/>
            </a:pPr>
            <a:r>
              <a:rPr lang="en-US" altLang="en-US" sz="2800">
                <a:latin typeface="Gill Sans MT" panose="020B0502020104020203" pitchFamily="34" charset="77"/>
              </a:rPr>
              <a:t>    In Matthew 10:42 (NIV) Jesus tells us: “And if anyone gives even a cup of cold water to one of these little ones because he is my disciple, I tell you the truth, he will certainly not lose his reward.” The reward that shall be given is found in Revelations 2:10 (last part): “Be thou faithful unto death, and I will give thee a crown of life.”</a:t>
            </a:r>
          </a:p>
          <a:p>
            <a:endParaRPr lang="en-US" altLang="en-US" sz="2800"/>
          </a:p>
        </p:txBody>
      </p:sp>
      <p:pic>
        <p:nvPicPr>
          <p:cNvPr id="15364" name="Picture 4" descr="Rhoda2">
            <a:extLst>
              <a:ext uri="{FF2B5EF4-FFF2-40B4-BE49-F238E27FC236}">
                <a16:creationId xmlns:a16="http://schemas.microsoft.com/office/drawing/2014/main" id="{CFC03F60-BE64-A045-9D5F-494113918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a:extLst>
              <a:ext uri="{FF2B5EF4-FFF2-40B4-BE49-F238E27FC236}">
                <a16:creationId xmlns:a16="http://schemas.microsoft.com/office/drawing/2014/main" id="{8CA9C7C5-4B13-C240-A73E-2FEF929C558F}"/>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Rhoda</a:t>
            </a:r>
          </a:p>
          <a:p>
            <a:pPr algn="ctr"/>
            <a:r>
              <a:rPr lang="en-US" altLang="en-US" sz="1200">
                <a:solidFill>
                  <a:srgbClr val="FFFFFF"/>
                </a:solidFill>
                <a:latin typeface="TrajanPro-Regular" charset="0"/>
              </a:rPr>
              <a:t>Her Name Means “Rose”</a:t>
            </a:r>
            <a:endParaRPr lang="en-US" altLang="en-US"/>
          </a:p>
        </p:txBody>
      </p:sp>
      <p:pic>
        <p:nvPicPr>
          <p:cNvPr id="15366" name="Picture 6" descr="516561_64271929">
            <a:extLst>
              <a:ext uri="{FF2B5EF4-FFF2-40B4-BE49-F238E27FC236}">
                <a16:creationId xmlns:a16="http://schemas.microsoft.com/office/drawing/2014/main" id="{920B1B0E-A014-8544-AEAE-5B5FB7994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990600"/>
            <a:ext cx="2514600" cy="2201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299121DE-F6A0-1647-B169-F97AE3752BC0}"/>
              </a:ext>
            </a:extLst>
          </p:cNvPr>
          <p:cNvSpPr>
            <a:spLocks noGrp="1" noChangeArrowheads="1"/>
          </p:cNvSpPr>
          <p:nvPr>
            <p:ph type="body" idx="1"/>
          </p:nvPr>
        </p:nvSpPr>
        <p:spPr>
          <a:xfrm>
            <a:off x="685800" y="1295400"/>
            <a:ext cx="7924800" cy="4525963"/>
          </a:xfrm>
        </p:spPr>
        <p:txBody>
          <a:bodyPr/>
          <a:lstStyle/>
          <a:p>
            <a:pPr algn="ctr">
              <a:buFontTx/>
              <a:buNone/>
            </a:pPr>
            <a:r>
              <a:rPr lang="en-US" altLang="en-US" sz="4000" b="1">
                <a:solidFill>
                  <a:schemeClr val="bg2"/>
                </a:solidFill>
                <a:latin typeface="Edwardian Script ITC" panose="030303020407070D0804" pitchFamily="66" charset="77"/>
              </a:rPr>
              <a:t>My Prayer for Today</a:t>
            </a:r>
          </a:p>
          <a:p>
            <a:pPr algn="ctr">
              <a:lnSpc>
                <a:spcPct val="30000"/>
              </a:lnSpc>
              <a:buFontTx/>
              <a:buNone/>
            </a:pPr>
            <a:endParaRPr lang="en-US" altLang="en-US" sz="4000" b="1">
              <a:solidFill>
                <a:schemeClr val="bg2"/>
              </a:solidFill>
              <a:latin typeface="Edwardian Script ITC" panose="030303020407070D0804" pitchFamily="66" charset="77"/>
            </a:endParaRPr>
          </a:p>
          <a:p>
            <a:pPr algn="ctr">
              <a:lnSpc>
                <a:spcPct val="130000"/>
              </a:lnSpc>
              <a:buFontTx/>
              <a:buNone/>
            </a:pPr>
            <a:r>
              <a:rPr lang="en-US" altLang="en-US" sz="2800">
                <a:latin typeface="Gill Sans MT" panose="020B0502020104020203" pitchFamily="34" charset="77"/>
              </a:rPr>
              <a:t>Lord, give me wisdom to know how I can minister to others and be faithful to You. Make me more</a:t>
            </a:r>
          </a:p>
          <a:p>
            <a:pPr algn="ctr">
              <a:buFontTx/>
              <a:buNone/>
            </a:pPr>
            <a:r>
              <a:rPr lang="en-US" altLang="en-US" sz="2800">
                <a:latin typeface="Gill Sans MT" panose="020B0502020104020203" pitchFamily="34" charset="77"/>
              </a:rPr>
              <a:t> like Rhoda </a:t>
            </a:r>
          </a:p>
        </p:txBody>
      </p:sp>
      <p:pic>
        <p:nvPicPr>
          <p:cNvPr id="13316" name="Picture 4" descr="Rhoda2">
            <a:extLst>
              <a:ext uri="{FF2B5EF4-FFF2-40B4-BE49-F238E27FC236}">
                <a16:creationId xmlns:a16="http://schemas.microsoft.com/office/drawing/2014/main" id="{7BB81160-69B5-3C4F-A7F6-97F25C47A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876BCE06-3DED-7A4E-B7DE-CF5282BACAB4}"/>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Rhoda</a:t>
            </a:r>
          </a:p>
          <a:p>
            <a:pPr algn="ctr"/>
            <a:r>
              <a:rPr lang="en-US" altLang="en-US" sz="1200">
                <a:solidFill>
                  <a:srgbClr val="FFFFFF"/>
                </a:solidFill>
                <a:latin typeface="TrajanPro-Regular" charset="0"/>
              </a:rPr>
              <a:t>Her Name Means “Rose”</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687CCF9-5A39-9343-B809-E4BACA31ED25}"/>
              </a:ext>
            </a:extLst>
          </p:cNvPr>
          <p:cNvSpPr>
            <a:spLocks noGrp="1" noChangeArrowheads="1"/>
          </p:cNvSpPr>
          <p:nvPr>
            <p:ph type="body" idx="1"/>
          </p:nvPr>
        </p:nvSpPr>
        <p:spPr>
          <a:xfrm>
            <a:off x="457200" y="1219200"/>
            <a:ext cx="8229600" cy="4525963"/>
          </a:xfrm>
        </p:spPr>
        <p:txBody>
          <a:bodyPr/>
          <a:lstStyle/>
          <a:p>
            <a:pPr algn="ctr">
              <a:lnSpc>
                <a:spcPct val="90000"/>
              </a:lnSpc>
              <a:buFontTx/>
              <a:buNone/>
            </a:pPr>
            <a:r>
              <a:rPr lang="en-US" altLang="en-US" sz="4000" b="1">
                <a:solidFill>
                  <a:schemeClr val="bg2"/>
                </a:solidFill>
                <a:latin typeface="Edwardian Script ITC" panose="030303020407070D0804" pitchFamily="66" charset="77"/>
              </a:rPr>
              <a:t>Sharing</a:t>
            </a:r>
          </a:p>
          <a:p>
            <a:pPr algn="ctr">
              <a:lnSpc>
                <a:spcPct val="110000"/>
              </a:lnSpc>
              <a:buFontTx/>
              <a:buNone/>
            </a:pPr>
            <a:r>
              <a:rPr lang="en-US" altLang="en-US" sz="2800">
                <a:latin typeface="Gill Sans MT" panose="020B0502020104020203" pitchFamily="34" charset="77"/>
              </a:rPr>
              <a:t>Rhoda participated in a very special prayer group, believers whose petitions were answered miraculously. Could you form a prayer circle of women with related needs or interests—such as widows, new mothers, teen-age girls, or your neighbor women? Perhaps your group could meet weekly to share concerns and blessings, and to pray together.</a:t>
            </a:r>
          </a:p>
        </p:txBody>
      </p:sp>
      <p:pic>
        <p:nvPicPr>
          <p:cNvPr id="12292" name="Picture 4" descr="Rhoda2">
            <a:extLst>
              <a:ext uri="{FF2B5EF4-FFF2-40B4-BE49-F238E27FC236}">
                <a16:creationId xmlns:a16="http://schemas.microsoft.com/office/drawing/2014/main" id="{AA4D22D5-F50E-1445-9177-2B0D04788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71DB550F-2529-9340-AD8A-6495A71ACD74}"/>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Rhoda</a:t>
            </a:r>
          </a:p>
          <a:p>
            <a:pPr algn="ctr"/>
            <a:r>
              <a:rPr lang="en-US" altLang="en-US" sz="1200">
                <a:solidFill>
                  <a:srgbClr val="FFFFFF"/>
                </a:solidFill>
                <a:latin typeface="TrajanPro-Regular" charset="0"/>
              </a:rPr>
              <a:t>Her Name Means “Rose”</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516561_64271929">
            <a:extLst>
              <a:ext uri="{FF2B5EF4-FFF2-40B4-BE49-F238E27FC236}">
                <a16:creationId xmlns:a16="http://schemas.microsoft.com/office/drawing/2014/main" id="{E7746818-4916-F64E-BC82-35BD12773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914400"/>
            <a:ext cx="3124200" cy="2735263"/>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a:extLst>
              <a:ext uri="{FF2B5EF4-FFF2-40B4-BE49-F238E27FC236}">
                <a16:creationId xmlns:a16="http://schemas.microsoft.com/office/drawing/2014/main" id="{42DAEB34-8CEE-F444-BEAB-1BC930EB82F8}"/>
              </a:ext>
            </a:extLst>
          </p:cNvPr>
          <p:cNvSpPr>
            <a:spLocks noGrp="1" noChangeArrowheads="1"/>
          </p:cNvSpPr>
          <p:nvPr>
            <p:ph type="body" idx="1"/>
          </p:nvPr>
        </p:nvSpPr>
        <p:spPr>
          <a:xfrm>
            <a:off x="304800" y="1066800"/>
            <a:ext cx="5334000" cy="5638800"/>
          </a:xfrm>
        </p:spPr>
        <p:txBody>
          <a:bodyPr/>
          <a:lstStyle/>
          <a:p>
            <a:pPr>
              <a:buFontTx/>
              <a:buNone/>
            </a:pPr>
            <a:r>
              <a:rPr lang="en-US" altLang="en-US" b="1">
                <a:solidFill>
                  <a:schemeClr val="bg2"/>
                </a:solidFill>
                <a:latin typeface="Gill Sans MT" panose="020B0502020104020203" pitchFamily="34" charset="77"/>
              </a:rPr>
              <a:t>  </a:t>
            </a:r>
          </a:p>
          <a:p>
            <a:pPr>
              <a:lnSpc>
                <a:spcPct val="10000"/>
              </a:lnSpc>
              <a:buFontTx/>
              <a:buNone/>
            </a:pPr>
            <a:r>
              <a:rPr lang="en-US" altLang="en-US" b="1">
                <a:solidFill>
                  <a:schemeClr val="bg2"/>
                </a:solidFill>
                <a:latin typeface="Gill Sans MT" panose="020B0502020104020203" pitchFamily="34" charset="77"/>
              </a:rPr>
              <a:t>  Introduction</a:t>
            </a:r>
          </a:p>
          <a:p>
            <a:pPr>
              <a:lnSpc>
                <a:spcPct val="60000"/>
              </a:lnSpc>
              <a:buFontTx/>
              <a:buNone/>
            </a:pPr>
            <a:endParaRPr lang="en-US" altLang="en-US" b="1">
              <a:solidFill>
                <a:schemeClr val="bg2"/>
              </a:solidFill>
              <a:latin typeface="Gill Sans MT" panose="020B0502020104020203" pitchFamily="34" charset="77"/>
            </a:endParaRPr>
          </a:p>
          <a:p>
            <a:pPr>
              <a:buFontTx/>
              <a:buNone/>
            </a:pPr>
            <a:r>
              <a:rPr lang="en-US" altLang="en-US" sz="2400">
                <a:latin typeface="Gill Sans MT" panose="020B0502020104020203" pitchFamily="34" charset="77"/>
              </a:rPr>
              <a:t>    </a:t>
            </a:r>
            <a:r>
              <a:rPr lang="en-US" altLang="en-US" sz="2800">
                <a:latin typeface="Gill Sans MT" panose="020B0502020104020203" pitchFamily="34" charset="77"/>
              </a:rPr>
              <a:t>While Rhoda is mentioned only once in the Bible, the event associated with her is important. It gives a glimpse of the religious persecution the early Christians faced, and it reveals the way the New Testament church relied on prayer.</a:t>
            </a:r>
          </a:p>
          <a:p>
            <a:pPr>
              <a:buFontTx/>
              <a:buNone/>
            </a:pPr>
            <a:r>
              <a:rPr lang="en-US" altLang="en-US" sz="2800">
                <a:latin typeface="Gill Sans MT" panose="020B0502020104020203" pitchFamily="34" charset="77"/>
              </a:rPr>
              <a:t>    </a:t>
            </a:r>
          </a:p>
        </p:txBody>
      </p:sp>
      <p:pic>
        <p:nvPicPr>
          <p:cNvPr id="3076" name="Picture 4" descr="Rhoda2">
            <a:extLst>
              <a:ext uri="{FF2B5EF4-FFF2-40B4-BE49-F238E27FC236}">
                <a16:creationId xmlns:a16="http://schemas.microsoft.com/office/drawing/2014/main" id="{BED12540-35B5-FD4A-8D0A-99C174BAC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a:extLst>
              <a:ext uri="{FF2B5EF4-FFF2-40B4-BE49-F238E27FC236}">
                <a16:creationId xmlns:a16="http://schemas.microsoft.com/office/drawing/2014/main" id="{AE5B07B8-08DF-9242-8802-4994FBBA6AC1}"/>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Rhoda</a:t>
            </a:r>
          </a:p>
          <a:p>
            <a:pPr algn="ctr"/>
            <a:r>
              <a:rPr lang="en-US" altLang="en-US" sz="1200">
                <a:solidFill>
                  <a:srgbClr val="FFFFFF"/>
                </a:solidFill>
                <a:latin typeface="TrajanPro-Regular" charset="0"/>
              </a:rPr>
              <a:t>Her Name Means “Rose”</a:t>
            </a:r>
            <a:endParaRPr lang="en-US" altLang="en-US"/>
          </a:p>
        </p:txBody>
      </p:sp>
      <p:sp>
        <p:nvSpPr>
          <p:cNvPr id="3078" name="Rectangle 6">
            <a:extLst>
              <a:ext uri="{FF2B5EF4-FFF2-40B4-BE49-F238E27FC236}">
                <a16:creationId xmlns:a16="http://schemas.microsoft.com/office/drawing/2014/main" id="{B148819B-B737-484C-B9E5-AD2683063BA3}"/>
              </a:ext>
            </a:extLst>
          </p:cNvPr>
          <p:cNvSpPr>
            <a:spLocks noChangeArrowheads="1"/>
          </p:cNvSpPr>
          <p:nvPr/>
        </p:nvSpPr>
        <p:spPr bwMode="auto">
          <a:xfrm>
            <a:off x="381000" y="557213"/>
            <a:ext cx="2884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en-US" sz="1600" b="1"/>
              <a:t>Key Scripture: Acts 12:1-19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26C6F707-3E53-5C46-8652-F1BCD6FB7208}"/>
              </a:ext>
            </a:extLst>
          </p:cNvPr>
          <p:cNvSpPr>
            <a:spLocks noGrp="1" noChangeArrowheads="1"/>
          </p:cNvSpPr>
          <p:nvPr>
            <p:ph type="body" idx="1"/>
          </p:nvPr>
        </p:nvSpPr>
        <p:spPr>
          <a:xfrm>
            <a:off x="76200" y="1219200"/>
            <a:ext cx="5867400" cy="4525963"/>
          </a:xfrm>
        </p:spPr>
        <p:txBody>
          <a:bodyPr/>
          <a:lstStyle/>
          <a:p>
            <a:pPr>
              <a:lnSpc>
                <a:spcPct val="110000"/>
              </a:lnSpc>
              <a:buFontTx/>
              <a:buNone/>
            </a:pPr>
            <a:r>
              <a:rPr lang="en-US" altLang="en-US" sz="2800">
                <a:latin typeface="Gill Sans MT" panose="020B0502020104020203" pitchFamily="34" charset="77"/>
              </a:rPr>
              <a:t>   Rhoda is mentioned in the Bible because she attended a prayer meeting of the early church. That prayer meeting was held in the home of Mary, the mother of John Mark. Rhoda, whose name means “rose”, was a servant girl, or a slave. She may have been a servant of Mary, who was probably an affluent widow. </a:t>
            </a:r>
          </a:p>
          <a:p>
            <a:pPr>
              <a:lnSpc>
                <a:spcPct val="110000"/>
              </a:lnSpc>
            </a:pPr>
            <a:endParaRPr lang="en-US" altLang="en-US" sz="2000"/>
          </a:p>
        </p:txBody>
      </p:sp>
      <p:pic>
        <p:nvPicPr>
          <p:cNvPr id="14340" name="Picture 4" descr="516561_64271929">
            <a:extLst>
              <a:ext uri="{FF2B5EF4-FFF2-40B4-BE49-F238E27FC236}">
                <a16:creationId xmlns:a16="http://schemas.microsoft.com/office/drawing/2014/main" id="{78E60897-6591-4C4D-9033-102A0CE2B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914400"/>
            <a:ext cx="3124200" cy="2735263"/>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Rhoda2">
            <a:extLst>
              <a:ext uri="{FF2B5EF4-FFF2-40B4-BE49-F238E27FC236}">
                <a16:creationId xmlns:a16="http://schemas.microsoft.com/office/drawing/2014/main" id="{C85920FB-8E81-4B48-84C2-A369DCA7F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a:extLst>
              <a:ext uri="{FF2B5EF4-FFF2-40B4-BE49-F238E27FC236}">
                <a16:creationId xmlns:a16="http://schemas.microsoft.com/office/drawing/2014/main" id="{48AA0501-7688-0C4F-BE28-F880ADBE211E}"/>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Rhoda</a:t>
            </a:r>
          </a:p>
          <a:p>
            <a:pPr algn="ctr"/>
            <a:r>
              <a:rPr lang="en-US" altLang="en-US" sz="1200">
                <a:solidFill>
                  <a:srgbClr val="FFFFFF"/>
                </a:solidFill>
                <a:latin typeface="TrajanPro-Regular" charset="0"/>
              </a:rPr>
              <a:t>Her Name Means “Rose”</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96ACB485-2B66-894E-8041-84009E9CEFD3}"/>
              </a:ext>
            </a:extLst>
          </p:cNvPr>
          <p:cNvSpPr>
            <a:spLocks noGrp="1" noChangeArrowheads="1"/>
          </p:cNvSpPr>
          <p:nvPr>
            <p:ph type="body" idx="1"/>
          </p:nvPr>
        </p:nvSpPr>
        <p:spPr>
          <a:xfrm>
            <a:off x="2286000" y="1066800"/>
            <a:ext cx="6629400" cy="4525963"/>
          </a:xfrm>
        </p:spPr>
        <p:txBody>
          <a:bodyPr/>
          <a:lstStyle/>
          <a:p>
            <a:pPr>
              <a:lnSpc>
                <a:spcPct val="120000"/>
              </a:lnSpc>
              <a:buFontTx/>
              <a:buNone/>
            </a:pPr>
            <a:r>
              <a:rPr lang="en-US" altLang="en-US" sz="2800">
                <a:latin typeface="Gill Sans MT" panose="020B0502020104020203" pitchFamily="34" charset="77"/>
              </a:rPr>
              <a:t>   Rhoda’s story gives us significant insights about the power of prayer. This story shows that God’s resources are greater than our expectations, and that no problem is too hard for the Lord to solve.</a:t>
            </a:r>
          </a:p>
        </p:txBody>
      </p:sp>
      <p:pic>
        <p:nvPicPr>
          <p:cNvPr id="4100" name="Picture 4" descr="Rhoda2">
            <a:extLst>
              <a:ext uri="{FF2B5EF4-FFF2-40B4-BE49-F238E27FC236}">
                <a16:creationId xmlns:a16="http://schemas.microsoft.com/office/drawing/2014/main" id="{BDDF03E4-A30A-9248-B180-DFE00331F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a:extLst>
              <a:ext uri="{FF2B5EF4-FFF2-40B4-BE49-F238E27FC236}">
                <a16:creationId xmlns:a16="http://schemas.microsoft.com/office/drawing/2014/main" id="{1A4ECBD6-D41B-9944-BC20-93F83F38CE86}"/>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Rhoda</a:t>
            </a:r>
          </a:p>
          <a:p>
            <a:pPr algn="ctr"/>
            <a:r>
              <a:rPr lang="en-US" altLang="en-US" sz="1200">
                <a:solidFill>
                  <a:srgbClr val="FFFFFF"/>
                </a:solidFill>
                <a:latin typeface="TrajanPro-Regular" charset="0"/>
              </a:rPr>
              <a:t>Her Name Means “Rose”</a:t>
            </a:r>
            <a:endParaRPr lang="en-US" altLang="en-US"/>
          </a:p>
        </p:txBody>
      </p:sp>
      <p:pic>
        <p:nvPicPr>
          <p:cNvPr id="4103" name="Picture 7" descr="516561_64271929">
            <a:extLst>
              <a:ext uri="{FF2B5EF4-FFF2-40B4-BE49-F238E27FC236}">
                <a16:creationId xmlns:a16="http://schemas.microsoft.com/office/drawing/2014/main" id="{F313C812-A1A1-F047-B37B-1B70A2422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2738"/>
            <a:ext cx="3124200" cy="2735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E064E8E7-C3C0-E141-9065-20858629FEDF}"/>
              </a:ext>
            </a:extLst>
          </p:cNvPr>
          <p:cNvSpPr>
            <a:spLocks noGrp="1" noChangeArrowheads="1"/>
          </p:cNvSpPr>
          <p:nvPr>
            <p:ph type="body" idx="1"/>
          </p:nvPr>
        </p:nvSpPr>
        <p:spPr>
          <a:xfrm>
            <a:off x="457200" y="1600200"/>
            <a:ext cx="5410200" cy="4525963"/>
          </a:xfrm>
        </p:spPr>
        <p:txBody>
          <a:bodyPr/>
          <a:lstStyle/>
          <a:p>
            <a:pPr>
              <a:buFontTx/>
              <a:buNone/>
            </a:pPr>
            <a:r>
              <a:rPr lang="en-US" altLang="en-US" sz="3600" b="1">
                <a:solidFill>
                  <a:schemeClr val="bg2"/>
                </a:solidFill>
                <a:latin typeface="Gill Sans MT" panose="020B0502020104020203" pitchFamily="34" charset="77"/>
              </a:rPr>
              <a:t> </a:t>
            </a:r>
            <a:r>
              <a:rPr lang="en-US" altLang="en-US" sz="3600" b="1" u="sng">
                <a:solidFill>
                  <a:schemeClr val="bg2"/>
                </a:solidFill>
                <a:latin typeface="Gill Sans MT" panose="020B0502020104020203" pitchFamily="34" charset="77"/>
              </a:rPr>
              <a:t>Discover </a:t>
            </a:r>
          </a:p>
          <a:p>
            <a:pPr>
              <a:lnSpc>
                <a:spcPct val="20000"/>
              </a:lnSpc>
              <a:buFontTx/>
              <a:buNone/>
            </a:pPr>
            <a:endParaRPr lang="en-US" altLang="en-US" sz="3600" b="1" u="sng">
              <a:solidFill>
                <a:schemeClr val="bg2"/>
              </a:solidFill>
              <a:latin typeface="Gill Sans MT" panose="020B0502020104020203" pitchFamily="34" charset="77"/>
            </a:endParaRPr>
          </a:p>
          <a:p>
            <a:pPr>
              <a:lnSpc>
                <a:spcPct val="120000"/>
              </a:lnSpc>
              <a:buFontTx/>
              <a:buNone/>
            </a:pPr>
            <a:r>
              <a:rPr lang="en-US" altLang="en-US" sz="2800">
                <a:latin typeface="Gill Sans MT" panose="020B0502020104020203" pitchFamily="34" charset="77"/>
              </a:rPr>
              <a:t>* Her Willingness to Serve</a:t>
            </a:r>
          </a:p>
          <a:p>
            <a:pPr>
              <a:lnSpc>
                <a:spcPct val="120000"/>
              </a:lnSpc>
              <a:buFontTx/>
              <a:buNone/>
            </a:pPr>
            <a:r>
              <a:rPr lang="en-US" altLang="en-US" sz="2800">
                <a:latin typeface="Gill Sans MT" panose="020B0502020104020203" pitchFamily="34" charset="77"/>
              </a:rPr>
              <a:t>* Her Steadfastness</a:t>
            </a:r>
          </a:p>
        </p:txBody>
      </p:sp>
      <p:pic>
        <p:nvPicPr>
          <p:cNvPr id="5124" name="Picture 4" descr="Rhoda2">
            <a:extLst>
              <a:ext uri="{FF2B5EF4-FFF2-40B4-BE49-F238E27FC236}">
                <a16:creationId xmlns:a16="http://schemas.microsoft.com/office/drawing/2014/main" id="{A86CC7F1-BC3B-6644-9447-15C48DD46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a:extLst>
              <a:ext uri="{FF2B5EF4-FFF2-40B4-BE49-F238E27FC236}">
                <a16:creationId xmlns:a16="http://schemas.microsoft.com/office/drawing/2014/main" id="{81BB752C-8015-C74E-B921-56B3B39E0284}"/>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Rhoda</a:t>
            </a:r>
          </a:p>
          <a:p>
            <a:pPr algn="ctr"/>
            <a:r>
              <a:rPr lang="en-US" altLang="en-US" sz="1200">
                <a:solidFill>
                  <a:srgbClr val="FFFFFF"/>
                </a:solidFill>
                <a:latin typeface="TrajanPro-Regular" charset="0"/>
              </a:rPr>
              <a:t>Her Name Means “Rose”</a:t>
            </a:r>
            <a:endParaRPr lang="en-US" altLang="en-US"/>
          </a:p>
        </p:txBody>
      </p:sp>
      <p:pic>
        <p:nvPicPr>
          <p:cNvPr id="5126" name="Picture 6" descr="516561_64271929">
            <a:extLst>
              <a:ext uri="{FF2B5EF4-FFF2-40B4-BE49-F238E27FC236}">
                <a16:creationId xmlns:a16="http://schemas.microsoft.com/office/drawing/2014/main" id="{77694589-A311-4B4E-B7C3-578C5DB56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922338"/>
            <a:ext cx="3124200" cy="2735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B3A44C69-D73D-D24B-B143-6DE76AA8D0FC}"/>
              </a:ext>
            </a:extLst>
          </p:cNvPr>
          <p:cNvSpPr>
            <a:spLocks noGrp="1" noChangeArrowheads="1"/>
          </p:cNvSpPr>
          <p:nvPr>
            <p:ph type="body" idx="1"/>
          </p:nvPr>
        </p:nvSpPr>
        <p:spPr>
          <a:xfrm>
            <a:off x="457200" y="1143000"/>
            <a:ext cx="6934200" cy="4525963"/>
          </a:xfrm>
        </p:spPr>
        <p:txBody>
          <a:bodyPr/>
          <a:lstStyle/>
          <a:p>
            <a:pPr marL="457200" indent="-457200">
              <a:lnSpc>
                <a:spcPct val="90000"/>
              </a:lnSpc>
              <a:buFontTx/>
              <a:buNone/>
            </a:pPr>
            <a:r>
              <a:rPr lang="en-US" altLang="en-US" sz="2800" b="1" u="sng">
                <a:solidFill>
                  <a:schemeClr val="bg2"/>
                </a:solidFill>
                <a:latin typeface="Gill Sans MT" panose="020B0502020104020203" pitchFamily="34" charset="77"/>
              </a:rPr>
              <a:t>Going Deeper</a:t>
            </a:r>
          </a:p>
          <a:p>
            <a:pPr marL="457200" indent="-457200">
              <a:lnSpc>
                <a:spcPct val="50000"/>
              </a:lnSpc>
              <a:buFontTx/>
              <a:buNone/>
            </a:pPr>
            <a:endParaRPr lang="en-US" altLang="en-US" sz="2800" b="1">
              <a:solidFill>
                <a:schemeClr val="bg2"/>
              </a:solidFill>
              <a:latin typeface="Gill Sans MT" panose="020B0502020104020203" pitchFamily="34" charset="77"/>
            </a:endParaRPr>
          </a:p>
          <a:p>
            <a:pPr marL="457200" indent="-457200">
              <a:lnSpc>
                <a:spcPct val="90000"/>
              </a:lnSpc>
              <a:buFontTx/>
              <a:buAutoNum type="arabicPeriod"/>
            </a:pPr>
            <a:r>
              <a:rPr lang="en-US" altLang="en-US" sz="2800">
                <a:latin typeface="Gill Sans MT" panose="020B0502020104020203" pitchFamily="34" charset="77"/>
              </a:rPr>
              <a:t>What happened to Peter that makes this story almost unbelievable? </a:t>
            </a:r>
            <a:r>
              <a:rPr lang="en-US" altLang="en-US" sz="2000">
                <a:latin typeface="Gill Sans MT" panose="020B0502020104020203" pitchFamily="34" charset="77"/>
              </a:rPr>
              <a:t>(Acts 12: 6-11)</a:t>
            </a:r>
          </a:p>
          <a:p>
            <a:pPr marL="457200" indent="-457200">
              <a:lnSpc>
                <a:spcPct val="40000"/>
              </a:lnSpc>
              <a:buFontTx/>
              <a:buNone/>
            </a:pPr>
            <a:endParaRPr lang="en-US" altLang="en-US" sz="2000">
              <a:latin typeface="Gill Sans MT" panose="020B0502020104020203" pitchFamily="34" charset="77"/>
            </a:endParaRPr>
          </a:p>
          <a:p>
            <a:pPr marL="457200" indent="-457200">
              <a:lnSpc>
                <a:spcPct val="90000"/>
              </a:lnSpc>
              <a:buFontTx/>
              <a:buNone/>
            </a:pPr>
            <a:r>
              <a:rPr lang="en-US" altLang="en-US" sz="2800">
                <a:latin typeface="Gill Sans MT" panose="020B0502020104020203" pitchFamily="34" charset="77"/>
              </a:rPr>
              <a:t>2. When Peter knocked at the door of Mary’s house, who was sent to answer the door? </a:t>
            </a:r>
            <a:r>
              <a:rPr lang="en-US" altLang="en-US" sz="2000">
                <a:latin typeface="Gill Sans MT" panose="020B0502020104020203" pitchFamily="34" charset="77"/>
              </a:rPr>
              <a:t>(Verse 13)</a:t>
            </a:r>
          </a:p>
          <a:p>
            <a:pPr marL="457200" indent="-457200">
              <a:lnSpc>
                <a:spcPct val="90000"/>
              </a:lnSpc>
              <a:buFontTx/>
              <a:buNone/>
            </a:pPr>
            <a:r>
              <a:rPr lang="en-US" altLang="en-US" sz="2800">
                <a:latin typeface="Gill Sans MT" panose="020B0502020104020203" pitchFamily="34" charset="77"/>
              </a:rPr>
              <a:t>   </a:t>
            </a:r>
            <a:r>
              <a:rPr lang="en-US" altLang="en-US" sz="2400" b="1">
                <a:solidFill>
                  <a:schemeClr val="bg2"/>
                </a:solidFill>
                <a:latin typeface="Gill Sans MT" panose="020B0502020104020203" pitchFamily="34" charset="77"/>
              </a:rPr>
              <a:t>Note:</a:t>
            </a:r>
            <a:r>
              <a:rPr lang="en-US" altLang="en-US" sz="2400">
                <a:solidFill>
                  <a:schemeClr val="bg2"/>
                </a:solidFill>
                <a:latin typeface="Gill Sans MT" panose="020B0502020104020203" pitchFamily="34" charset="77"/>
              </a:rPr>
              <a:t> The persecution of Christians at this time required them to be very careful when they answered their doors. So they inquired as to who was at the door as a matter of protection for themselves and all within their household.</a:t>
            </a:r>
          </a:p>
        </p:txBody>
      </p:sp>
      <p:pic>
        <p:nvPicPr>
          <p:cNvPr id="6148" name="Picture 4" descr="Rhoda2">
            <a:extLst>
              <a:ext uri="{FF2B5EF4-FFF2-40B4-BE49-F238E27FC236}">
                <a16:creationId xmlns:a16="http://schemas.microsoft.com/office/drawing/2014/main" id="{C3BF5979-4195-CA45-B7DC-77A4564F6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63676EAF-8EBB-AB46-B0A3-88E76261264B}"/>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Rhoda</a:t>
            </a:r>
          </a:p>
          <a:p>
            <a:pPr algn="ctr"/>
            <a:r>
              <a:rPr lang="en-US" altLang="en-US" sz="1200">
                <a:solidFill>
                  <a:srgbClr val="FFFFFF"/>
                </a:solidFill>
                <a:latin typeface="TrajanPro-Regular" charset="0"/>
              </a:rPr>
              <a:t>Her Name Means “Rose”</a:t>
            </a:r>
            <a:endParaRPr lang="en-US" altLang="en-US"/>
          </a:p>
        </p:txBody>
      </p:sp>
      <p:pic>
        <p:nvPicPr>
          <p:cNvPr id="6150" name="Picture 6" descr="516561_64271929">
            <a:extLst>
              <a:ext uri="{FF2B5EF4-FFF2-40B4-BE49-F238E27FC236}">
                <a16:creationId xmlns:a16="http://schemas.microsoft.com/office/drawing/2014/main" id="{5EEC1450-9C7B-CB47-8849-D57DBAB23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990600"/>
            <a:ext cx="2209800" cy="1935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A0F5C125-32B3-5C41-8AC4-0B80BD9999D7}"/>
              </a:ext>
            </a:extLst>
          </p:cNvPr>
          <p:cNvSpPr>
            <a:spLocks noGrp="1" noChangeArrowheads="1"/>
          </p:cNvSpPr>
          <p:nvPr>
            <p:ph type="body" idx="1"/>
          </p:nvPr>
        </p:nvSpPr>
        <p:spPr>
          <a:xfrm>
            <a:off x="2667000" y="1600200"/>
            <a:ext cx="6400800" cy="4525963"/>
          </a:xfrm>
        </p:spPr>
        <p:txBody>
          <a:bodyPr/>
          <a:lstStyle/>
          <a:p>
            <a:pPr>
              <a:buFontTx/>
              <a:buNone/>
            </a:pPr>
            <a:r>
              <a:rPr lang="en-US" altLang="en-US" sz="2800">
                <a:latin typeface="Gill Sans MT" panose="020B0502020104020203" pitchFamily="34" charset="77"/>
              </a:rPr>
              <a:t>3. When she heard who it was, how did Rhoda react? </a:t>
            </a:r>
            <a:r>
              <a:rPr lang="en-US" altLang="en-US" sz="2400">
                <a:latin typeface="Gill Sans MT" panose="020B0502020104020203" pitchFamily="34" charset="77"/>
              </a:rPr>
              <a:t>(Verse14)</a:t>
            </a:r>
          </a:p>
          <a:p>
            <a:pPr>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4. What did the people say to her when she told them who was at the door? </a:t>
            </a:r>
            <a:r>
              <a:rPr lang="en-US" altLang="en-US" sz="2400">
                <a:latin typeface="Gill Sans MT" panose="020B0502020104020203" pitchFamily="34" charset="77"/>
              </a:rPr>
              <a:t>(Verse 15)</a:t>
            </a:r>
          </a:p>
          <a:p>
            <a:pPr>
              <a:buFontTx/>
              <a:buNone/>
            </a:pPr>
            <a:endParaRPr lang="en-US" altLang="en-US" sz="2400">
              <a:latin typeface="Gill Sans MT" panose="020B0502020104020203" pitchFamily="34" charset="77"/>
            </a:endParaRPr>
          </a:p>
          <a:p>
            <a:pPr>
              <a:buFontTx/>
              <a:buNone/>
            </a:pPr>
            <a:r>
              <a:rPr lang="en-US" altLang="en-US" sz="2800">
                <a:latin typeface="Gill Sans MT" panose="020B0502020104020203" pitchFamily="34" charset="77"/>
              </a:rPr>
              <a:t>5. How did Rhoda react to their disbelief? </a:t>
            </a:r>
            <a:r>
              <a:rPr lang="en-US" altLang="en-US" sz="2400">
                <a:latin typeface="Gill Sans MT" panose="020B0502020104020203" pitchFamily="34" charset="77"/>
              </a:rPr>
              <a:t>(Verse 15)</a:t>
            </a:r>
          </a:p>
        </p:txBody>
      </p:sp>
      <p:pic>
        <p:nvPicPr>
          <p:cNvPr id="7172" name="Picture 4" descr="Rhoda2">
            <a:extLst>
              <a:ext uri="{FF2B5EF4-FFF2-40B4-BE49-F238E27FC236}">
                <a16:creationId xmlns:a16="http://schemas.microsoft.com/office/drawing/2014/main" id="{995F57C4-1707-464A-9893-BF51FBD9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a:extLst>
              <a:ext uri="{FF2B5EF4-FFF2-40B4-BE49-F238E27FC236}">
                <a16:creationId xmlns:a16="http://schemas.microsoft.com/office/drawing/2014/main" id="{D24FC077-9B6A-5949-88A1-E8034E85EC43}"/>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Rhoda</a:t>
            </a:r>
          </a:p>
          <a:p>
            <a:pPr algn="ctr"/>
            <a:r>
              <a:rPr lang="en-US" altLang="en-US" sz="1200">
                <a:solidFill>
                  <a:srgbClr val="FFFFFF"/>
                </a:solidFill>
                <a:latin typeface="TrajanPro-Regular" charset="0"/>
              </a:rPr>
              <a:t>Her Name Means “Rose”</a:t>
            </a:r>
            <a:endParaRPr lang="en-US" altLang="en-US"/>
          </a:p>
        </p:txBody>
      </p:sp>
      <p:pic>
        <p:nvPicPr>
          <p:cNvPr id="7174" name="Picture 6" descr="516561_64271929">
            <a:extLst>
              <a:ext uri="{FF2B5EF4-FFF2-40B4-BE49-F238E27FC236}">
                <a16:creationId xmlns:a16="http://schemas.microsoft.com/office/drawing/2014/main" id="{B752C4E0-08A2-724E-92EB-B7E7A27A1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2514600" cy="2201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B0DBF164-C3CE-8746-9F63-409F3CF1A005}"/>
              </a:ext>
            </a:extLst>
          </p:cNvPr>
          <p:cNvSpPr>
            <a:spLocks noGrp="1" noChangeArrowheads="1"/>
          </p:cNvSpPr>
          <p:nvPr>
            <p:ph type="body" idx="1"/>
          </p:nvPr>
        </p:nvSpPr>
        <p:spPr>
          <a:xfrm>
            <a:off x="457200" y="1112838"/>
            <a:ext cx="8229600" cy="5211762"/>
          </a:xfrm>
        </p:spPr>
        <p:txBody>
          <a:bodyPr/>
          <a:lstStyle/>
          <a:p>
            <a:pPr>
              <a:lnSpc>
                <a:spcPct val="90000"/>
              </a:lnSpc>
              <a:buFontTx/>
              <a:buNone/>
            </a:pPr>
            <a:r>
              <a:rPr lang="en-US" altLang="en-US" sz="2800">
                <a:latin typeface="Gill Sans MT" panose="020B0502020104020203" pitchFamily="34" charset="77"/>
              </a:rPr>
              <a:t>6. When Peter kept knocking, they finally opened the door. What was the reaction of the believers who had been praying? </a:t>
            </a:r>
            <a:r>
              <a:rPr lang="en-US" altLang="en-US" sz="2400">
                <a:latin typeface="Gill Sans MT" panose="020B0502020104020203" pitchFamily="34" charset="77"/>
              </a:rPr>
              <a:t>(Verse 16)</a:t>
            </a:r>
          </a:p>
          <a:p>
            <a:pPr>
              <a:lnSpc>
                <a:spcPct val="90000"/>
              </a:lnSpc>
              <a:buFontTx/>
              <a:buNone/>
            </a:pPr>
            <a:endParaRPr lang="en-US" altLang="en-US" sz="2400">
              <a:latin typeface="Gill Sans MT" panose="020B0502020104020203" pitchFamily="34" charset="77"/>
            </a:endParaRPr>
          </a:p>
          <a:p>
            <a:pPr>
              <a:lnSpc>
                <a:spcPct val="90000"/>
              </a:lnSpc>
              <a:buFontTx/>
              <a:buNone/>
            </a:pPr>
            <a:r>
              <a:rPr lang="en-US" altLang="en-US" sz="2800">
                <a:latin typeface="Gill Sans MT" panose="020B0502020104020203" pitchFamily="34" charset="77"/>
              </a:rPr>
              <a:t>   </a:t>
            </a:r>
            <a:r>
              <a:rPr lang="en-US" altLang="en-US" sz="2800" b="1">
                <a:solidFill>
                  <a:schemeClr val="bg2"/>
                </a:solidFill>
                <a:latin typeface="Gill Sans MT" panose="020B0502020104020203" pitchFamily="34" charset="77"/>
              </a:rPr>
              <a:t>Note:</a:t>
            </a:r>
            <a:r>
              <a:rPr lang="en-US" altLang="en-US" sz="2800">
                <a:solidFill>
                  <a:schemeClr val="bg2"/>
                </a:solidFill>
                <a:latin typeface="Gill Sans MT" panose="020B0502020104020203" pitchFamily="34" charset="77"/>
              </a:rPr>
              <a:t> We don’t have any record about how Rhoda came to be a servant in Mary’s home. However, we can assume she too loved Peter because she was joined with the believers in prayer for him. Perhaps she had heard him speak and thereby had learned to love the Lord and was also a follower of Christ. It is easy to understand her excitement and joy when she heard Peter at the door.</a:t>
            </a:r>
          </a:p>
        </p:txBody>
      </p:sp>
      <p:pic>
        <p:nvPicPr>
          <p:cNvPr id="8196" name="Picture 4" descr="Rhoda2">
            <a:extLst>
              <a:ext uri="{FF2B5EF4-FFF2-40B4-BE49-F238E27FC236}">
                <a16:creationId xmlns:a16="http://schemas.microsoft.com/office/drawing/2014/main" id="{8A6F1C46-17C1-3349-8958-1F3F4303D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a:extLst>
              <a:ext uri="{FF2B5EF4-FFF2-40B4-BE49-F238E27FC236}">
                <a16:creationId xmlns:a16="http://schemas.microsoft.com/office/drawing/2014/main" id="{DA9399A0-0983-7E46-A365-8DA568582FA3}"/>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Rhoda</a:t>
            </a:r>
          </a:p>
          <a:p>
            <a:pPr algn="ctr"/>
            <a:r>
              <a:rPr lang="en-US" altLang="en-US" sz="1200">
                <a:solidFill>
                  <a:srgbClr val="FFFFFF"/>
                </a:solidFill>
                <a:latin typeface="TrajanPro-Regular" charset="0"/>
              </a:rPr>
              <a:t>Her Name Means “Rose”</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0D899F3E-4E86-A042-B2D9-AF9BCAF5C558}"/>
              </a:ext>
            </a:extLst>
          </p:cNvPr>
          <p:cNvSpPr>
            <a:spLocks noGrp="1" noChangeArrowheads="1"/>
          </p:cNvSpPr>
          <p:nvPr>
            <p:ph type="body" idx="1"/>
          </p:nvPr>
        </p:nvSpPr>
        <p:spPr>
          <a:xfrm>
            <a:off x="533400" y="1066800"/>
            <a:ext cx="8229600" cy="5791200"/>
          </a:xfrm>
        </p:spPr>
        <p:txBody>
          <a:bodyPr/>
          <a:lstStyle/>
          <a:p>
            <a:pPr>
              <a:buFontTx/>
              <a:buNone/>
            </a:pPr>
            <a:r>
              <a:rPr lang="en-US" altLang="en-US" b="1" u="sng">
                <a:solidFill>
                  <a:schemeClr val="bg2"/>
                </a:solidFill>
                <a:latin typeface="Gill Sans MT" panose="020B0502020104020203" pitchFamily="34" charset="77"/>
              </a:rPr>
              <a:t>Words for Today</a:t>
            </a:r>
          </a:p>
          <a:p>
            <a:pPr>
              <a:buFontTx/>
              <a:buNone/>
            </a:pPr>
            <a:r>
              <a:rPr lang="en-US" altLang="en-US" sz="2800">
                <a:latin typeface="Gill Sans MT" panose="020B0502020104020203" pitchFamily="34" charset="77"/>
              </a:rPr>
              <a:t>7. Does prayer work? How important should it be in our lives? What responsibility do Christians have to pray for each other?</a:t>
            </a:r>
          </a:p>
          <a:p>
            <a:pPr>
              <a:buFontTx/>
              <a:buNone/>
            </a:pPr>
            <a:r>
              <a:rPr lang="en-US" altLang="en-US" sz="2800">
                <a:latin typeface="Gill Sans MT" panose="020B0502020104020203" pitchFamily="34" charset="77"/>
              </a:rPr>
              <a:t>8. What can I take from the story of Rhoda and apply to my life? Will I choose to be faithful and willing to be a servant, or would I rather be prominent?</a:t>
            </a:r>
          </a:p>
          <a:p>
            <a:pPr>
              <a:buFontTx/>
              <a:buNone/>
            </a:pPr>
            <a:r>
              <a:rPr lang="en-US" altLang="en-US">
                <a:latin typeface="Gill Sans MT" panose="020B0502020104020203" pitchFamily="34" charset="77"/>
              </a:rPr>
              <a:t>   </a:t>
            </a:r>
            <a:r>
              <a:rPr lang="en-US" altLang="en-US" sz="2800" b="1">
                <a:solidFill>
                  <a:schemeClr val="bg2"/>
                </a:solidFill>
                <a:latin typeface="Gill Sans MT" panose="020B0502020104020203" pitchFamily="34" charset="77"/>
              </a:rPr>
              <a:t>Note:</a:t>
            </a:r>
            <a:r>
              <a:rPr lang="en-US" altLang="en-US" sz="2800">
                <a:solidFill>
                  <a:schemeClr val="bg2"/>
                </a:solidFill>
                <a:latin typeface="Gill Sans MT" panose="020B0502020104020203" pitchFamily="34" charset="77"/>
              </a:rPr>
              <a:t> Bible commentators write that since Rhoda was still at work late at night and was praying with the believers indicates that she was a faithful servant and also one of those who loved Peter and believed.</a:t>
            </a:r>
          </a:p>
        </p:txBody>
      </p:sp>
      <p:pic>
        <p:nvPicPr>
          <p:cNvPr id="9220" name="Picture 4" descr="Rhoda2">
            <a:extLst>
              <a:ext uri="{FF2B5EF4-FFF2-40B4-BE49-F238E27FC236}">
                <a16:creationId xmlns:a16="http://schemas.microsoft.com/office/drawing/2014/main" id="{717EA9BD-A7A4-2D43-8695-570B0EFE9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B32F1AF7-7022-354F-AFBD-886263A35801}"/>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Rhoda</a:t>
            </a:r>
          </a:p>
          <a:p>
            <a:pPr algn="ctr"/>
            <a:r>
              <a:rPr lang="en-US" altLang="en-US" sz="1200">
                <a:solidFill>
                  <a:srgbClr val="FFFFFF"/>
                </a:solidFill>
                <a:latin typeface="TrajanPro-Regular" charset="0"/>
              </a:rPr>
              <a:t>Her Name Means “Rose”</a:t>
            </a:r>
            <a:endParaRPr lang="en-US" alt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935</Words>
  <Application>Microsoft Macintosh PowerPoint</Application>
  <PresentationFormat>On-screen Show (4:3)</PresentationFormat>
  <Paragraphs>78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Trajan Pro</vt:lpstr>
      <vt:lpstr>TrajanPro-Regular</vt:lpstr>
      <vt:lpstr>Gill Sans MT</vt:lpstr>
      <vt:lpstr>Edwardian Script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S.D.A. Church World Headquarters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arraisr</dc:creator>
  <cp:lastModifiedBy>Timon, Rebecca</cp:lastModifiedBy>
  <cp:revision>4</cp:revision>
  <dcterms:created xsi:type="dcterms:W3CDTF">2008-11-05T16:39:02Z</dcterms:created>
  <dcterms:modified xsi:type="dcterms:W3CDTF">2018-04-26T23:32:29Z</dcterms:modified>
</cp:coreProperties>
</file>